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61" r:id="rId6"/>
    <p:sldId id="268" r:id="rId7"/>
    <p:sldId id="271" r:id="rId8"/>
    <p:sldId id="272" r:id="rId9"/>
    <p:sldId id="259" r:id="rId10"/>
    <p:sldId id="266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A839"/>
    <a:srgbClr val="D29D35"/>
    <a:srgbClr val="59178C"/>
    <a:srgbClr val="51A1C3"/>
    <a:srgbClr val="3089EF"/>
    <a:srgbClr val="EFC1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3D440-2191-F34F-B1BB-44E5F28329A9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2103A-3360-9948-8A5F-C3493B578228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8229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D2103A-3360-9948-8A5F-C3493B578228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11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2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158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69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046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448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145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234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342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694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487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761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4F317-3F35-A348-968C-C35640C7E3F5}" type="datetimeFigureOut">
              <a:rPr lang="es-ES" smtClean="0"/>
              <a:t>23/02/2022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A2CD5-412D-AD40-A2B9-03E32B123C27}" type="slidenum">
              <a:rPr lang="es-ES" smtClean="0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68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1">
            <a:extLst>
              <a:ext uri="{FF2B5EF4-FFF2-40B4-BE49-F238E27FC236}">
                <a16:creationId xmlns:a16="http://schemas.microsoft.com/office/drawing/2014/main" id="{0EBAFC42-8976-4A01-A0E2-C6A12423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41" t="20416" r="50000" b="65278"/>
          <a:stretch/>
        </p:blipFill>
        <p:spPr>
          <a:xfrm>
            <a:off x="5188470" y="4006783"/>
            <a:ext cx="2903537" cy="14732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FB19925-9D4E-4D42-87FF-C032407D7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225" y="1032666"/>
            <a:ext cx="4404944" cy="1954912"/>
          </a:xfrm>
        </p:spPr>
        <p:txBody>
          <a:bodyPr>
            <a:noAutofit/>
          </a:bodyPr>
          <a:lstStyle/>
          <a:p>
            <a:r>
              <a:rPr lang="de-DE" sz="6600" b="1" dirty="0">
                <a:solidFill>
                  <a:srgbClr val="EFC11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Agile  Kids </a:t>
            </a:r>
            <a:br>
              <a:rPr lang="de-DE" sz="6600" b="1" dirty="0">
                <a:solidFill>
                  <a:srgbClr val="EFC11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de-DE" sz="6600" b="1" dirty="0">
                <a:solidFill>
                  <a:srgbClr val="EFC11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Workshop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951747" y="3329631"/>
            <a:ext cx="42871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Embrace the Future - Embrace Uncertainty</a:t>
            </a:r>
          </a:p>
        </p:txBody>
      </p:sp>
      <p:pic>
        <p:nvPicPr>
          <p:cNvPr id="6" name="Imagen 5" descr="ARROW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60">
            <a:off x="457" y="805030"/>
            <a:ext cx="4993794" cy="5458282"/>
          </a:xfrm>
          <a:prstGeom prst="rect">
            <a:avLst/>
          </a:prstGeom>
        </p:spPr>
      </p:pic>
      <p:pic>
        <p:nvPicPr>
          <p:cNvPr id="2" name="Imagen 1" descr="pi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3" y="1596007"/>
            <a:ext cx="3765961" cy="3765961"/>
          </a:xfrm>
          <a:prstGeom prst="rect">
            <a:avLst/>
          </a:prstGeom>
        </p:spPr>
      </p:pic>
      <p:pic>
        <p:nvPicPr>
          <p:cNvPr id="9" name="Imagen 8" descr="ARROWS-01.png"/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60">
            <a:off x="458" y="805029"/>
            <a:ext cx="4993794" cy="54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3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green arrow-03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4325" flipH="1">
            <a:off x="3795956" y="1066088"/>
            <a:ext cx="5321897" cy="5288634"/>
          </a:xfrm>
          <a:prstGeom prst="rect">
            <a:avLst/>
          </a:prstGeom>
        </p:spPr>
      </p:pic>
      <p:pic>
        <p:nvPicPr>
          <p:cNvPr id="3" name="Imagen 2" descr="f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18" y="1644018"/>
            <a:ext cx="4022875" cy="402287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10" y="122240"/>
            <a:ext cx="6628385" cy="132556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D29D35"/>
                </a:solidFill>
              </a:rPr>
              <a:t>Agile Kids Workshop Experience </a:t>
            </a:r>
            <a:br>
              <a:rPr lang="en-US" sz="2400" b="1" dirty="0">
                <a:solidFill>
                  <a:srgbClr val="D29D35"/>
                </a:solidFill>
              </a:rPr>
            </a:br>
            <a:r>
              <a:rPr lang="en-US" sz="2400" b="1" dirty="0">
                <a:solidFill>
                  <a:srgbClr val="D29D35"/>
                </a:solidFill>
              </a:rPr>
              <a:t>Agile with Sophie &amp; Wang Man! </a:t>
            </a:r>
            <a:endParaRPr lang="de-DE" sz="2400" b="1" dirty="0">
              <a:solidFill>
                <a:srgbClr val="D29D35"/>
              </a:solidFill>
            </a:endParaRPr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EAF16C0A-BA4B-4E77-9D9B-BCFBE42A6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91" y="1184241"/>
            <a:ext cx="82448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We follow our happy family equation with a playful, open and practical approach by applying our experience learning method</a:t>
            </a:r>
            <a:endParaRPr lang="de-DE" sz="1800" dirty="0">
              <a:solidFill>
                <a:srgbClr val="595959"/>
              </a:solidFill>
            </a:endParaRPr>
          </a:p>
        </p:txBody>
      </p:sp>
      <p:pic>
        <p:nvPicPr>
          <p:cNvPr id="17" name="Imagen 16" descr="logo agile parenting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58" y="6041209"/>
            <a:ext cx="2450374" cy="816791"/>
          </a:xfrm>
          <a:prstGeom prst="rect">
            <a:avLst/>
          </a:prstGeom>
        </p:spPr>
      </p:pic>
      <p:pic>
        <p:nvPicPr>
          <p:cNvPr id="18" name="Imagen 17" descr="green arrow-03.png"/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4325" flipH="1">
            <a:off x="3792130" y="1066089"/>
            <a:ext cx="5321897" cy="5288634"/>
          </a:xfrm>
          <a:prstGeom prst="rect">
            <a:avLst/>
          </a:prstGeom>
        </p:spPr>
      </p:pic>
      <p:pic>
        <p:nvPicPr>
          <p:cNvPr id="12" name="Imagen 11" descr="ARROWS-02.png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679">
            <a:off x="209739" y="1853965"/>
            <a:ext cx="4768507" cy="4997818"/>
          </a:xfrm>
          <a:prstGeom prst="rect">
            <a:avLst/>
          </a:prstGeom>
        </p:spPr>
      </p:pic>
      <p:pic>
        <p:nvPicPr>
          <p:cNvPr id="19" name="Imagen 18" descr="Captura de pantalla 2022-02-22 a la(s) 2.01.45 p. m.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0" y="2572602"/>
            <a:ext cx="3543271" cy="3543271"/>
          </a:xfrm>
          <a:prstGeom prst="rect">
            <a:avLst/>
          </a:prstGeom>
        </p:spPr>
      </p:pic>
      <p:pic>
        <p:nvPicPr>
          <p:cNvPr id="20" name="Imagen 19" descr="ARROWS-02.png"/>
          <p:cNvPicPr>
            <a:picLocks noChangeAspect="1"/>
          </p:cNvPicPr>
          <p:nvPr/>
        </p:nvPicPr>
        <p:blipFill>
          <a:blip r:embed="rId5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679">
            <a:off x="212332" y="1853966"/>
            <a:ext cx="4768507" cy="49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>
            <a:extLst>
              <a:ext uri="{FF2B5EF4-FFF2-40B4-BE49-F238E27FC236}">
                <a16:creationId xmlns:a16="http://schemas.microsoft.com/office/drawing/2014/main" id="{B6AAF5D2-D8EA-4ED8-8BB9-F259BCF47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" t="17500" r="22109" b="7222"/>
          <a:stretch/>
        </p:blipFill>
        <p:spPr>
          <a:xfrm>
            <a:off x="0" y="-1"/>
            <a:ext cx="12232578" cy="6858001"/>
          </a:xfrm>
          <a:prstGeom prst="rect">
            <a:avLst/>
          </a:prstGeom>
        </p:spPr>
      </p:pic>
      <p:pic>
        <p:nvPicPr>
          <p:cNvPr id="5" name="Imagen 4" descr="green arrow-03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6083" flipH="1">
            <a:off x="-1096235" y="305159"/>
            <a:ext cx="7818570" cy="7769704"/>
          </a:xfrm>
          <a:prstGeom prst="rect">
            <a:avLst/>
          </a:prstGeom>
        </p:spPr>
      </p:pic>
      <p:pic>
        <p:nvPicPr>
          <p:cNvPr id="7" name="Imagen 6" descr="logo agile parenting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23" y="5705852"/>
            <a:ext cx="3335509" cy="11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257E8AF0-07BC-43AA-8353-F483578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02" t="18022" r="27694" b="6676"/>
          <a:stretch/>
        </p:blipFill>
        <p:spPr>
          <a:xfrm>
            <a:off x="4518135" y="40312"/>
            <a:ext cx="4686339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42" y="647397"/>
            <a:ext cx="3857666" cy="132556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EFC110"/>
                </a:solidFill>
              </a:rPr>
              <a:t>What is Agile </a:t>
            </a:r>
            <a:br>
              <a:rPr lang="de-DE" sz="4000" b="1" dirty="0">
                <a:solidFill>
                  <a:srgbClr val="EFC110"/>
                </a:solidFill>
              </a:rPr>
            </a:br>
            <a:r>
              <a:rPr lang="de-DE" sz="4800" b="1" dirty="0">
                <a:solidFill>
                  <a:srgbClr val="EFC110"/>
                </a:solidFill>
              </a:rPr>
              <a:t>Parenting?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510916-DB1D-4938-81AC-92A9CB71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53" y="2252678"/>
            <a:ext cx="4364431" cy="3678578"/>
          </a:xfrm>
        </p:spPr>
        <p:txBody>
          <a:bodyPr>
            <a:noAutofit/>
          </a:bodyPr>
          <a:lstStyle/>
          <a:p>
            <a:pPr algn="ctr">
              <a:buSzPct val="100000"/>
              <a:buBlip>
                <a:blip r:embed="rId3"/>
              </a:buBlip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does not have strict rules and</a:t>
            </a:r>
          </a:p>
          <a:p>
            <a:pPr marL="0" indent="0" algn="ctr">
              <a:buSzPct val="100000"/>
              <a:buNone/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do-s and don‘t-s.</a:t>
            </a:r>
          </a:p>
          <a:p>
            <a:pPr algn="ctr">
              <a:buSzPct val="100000"/>
              <a:buBlip>
                <a:blip r:embed="rId3"/>
              </a:buBlip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buBlip>
                <a:blip r:embed="rId3"/>
              </a:buBlip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sets up a framework and space for kids to grow up happily and without fear.</a:t>
            </a:r>
          </a:p>
          <a:p>
            <a:pPr algn="ctr">
              <a:buSzPct val="100000"/>
              <a:buBlip>
                <a:blip r:embed="rId3"/>
              </a:buBlip>
            </a:pPr>
            <a:endParaRPr lang="de-DE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buSzPct val="100000"/>
              <a:buBlip>
                <a:blip r:embed="rId3"/>
              </a:buBlip>
            </a:pP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 is very personal. YOU define your purpose of agile and then pick the tools and methods accordingly. Not the other way round.</a:t>
            </a:r>
          </a:p>
        </p:txBody>
      </p:sp>
      <p:pic>
        <p:nvPicPr>
          <p:cNvPr id="13" name="Imagen 12" descr="logo agile parenting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9" y="5726008"/>
            <a:ext cx="3335509" cy="11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257E8AF0-07BC-43AA-8353-F4835786A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02" t="18022" r="27694" b="6676"/>
          <a:stretch/>
        </p:blipFill>
        <p:spPr>
          <a:xfrm>
            <a:off x="4497977" y="40312"/>
            <a:ext cx="4686339" cy="6858000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9E510916-DB1D-4938-81AC-92A9CB71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678" y="2210668"/>
            <a:ext cx="4077389" cy="4351338"/>
          </a:xfrm>
        </p:spPr>
        <p:txBody>
          <a:bodyPr>
            <a:noAutofit/>
          </a:bodyPr>
          <a:lstStyle/>
          <a:p>
            <a:pPr algn="just">
              <a:buSzPct val="100000"/>
              <a:buBlip>
                <a:blip r:embed="rId4"/>
              </a:buBlip>
            </a:pPr>
            <a:r>
              <a:rPr lang="de-DE" sz="2000" dirty="0">
                <a:solidFill>
                  <a:srgbClr val="7F7F7F"/>
                </a:solidFill>
              </a:rPr>
              <a:t>It is based on the principles of agile mindset &amp; management framework.</a:t>
            </a:r>
          </a:p>
          <a:p>
            <a:pPr algn="just">
              <a:buSzPct val="100000"/>
              <a:buBlip>
                <a:blip r:embed="rId4"/>
              </a:buBlip>
            </a:pPr>
            <a:endParaRPr lang="de-DE" sz="2000" dirty="0">
              <a:solidFill>
                <a:srgbClr val="7F7F7F"/>
              </a:solidFill>
            </a:endParaRPr>
          </a:p>
          <a:p>
            <a:pPr algn="just">
              <a:buSzPct val="100000"/>
              <a:buBlip>
                <a:blip r:embed="rId4"/>
              </a:buBlip>
            </a:pPr>
            <a:r>
              <a:rPr lang="de-DE" sz="2000" dirty="0">
                <a:solidFill>
                  <a:srgbClr val="7F7F7F"/>
                </a:solidFill>
              </a:rPr>
              <a:t>Plays with its tools, methods and the radically customer-centric and purpose-driven mindset.</a:t>
            </a:r>
          </a:p>
          <a:p>
            <a:pPr algn="just">
              <a:buSzPct val="100000"/>
              <a:buBlip>
                <a:blip r:embed="rId4"/>
              </a:buBlip>
            </a:pPr>
            <a:endParaRPr lang="de-DE" sz="2000" dirty="0"/>
          </a:p>
          <a:p>
            <a:pPr algn="just">
              <a:buSzPct val="100000"/>
              <a:buBlip>
                <a:blip r:embed="rId4"/>
              </a:buBlip>
            </a:pPr>
            <a:r>
              <a:rPr lang="de-DE" sz="2000" b="1" dirty="0">
                <a:solidFill>
                  <a:srgbClr val="7F7F7F"/>
                </a:solidFill>
              </a:rPr>
              <a:t>Gave us a grip in this challenge</a:t>
            </a:r>
            <a:r>
              <a:rPr lang="de-DE" sz="2000" b="1" dirty="0">
                <a:solidFill>
                  <a:srgbClr val="3089E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:</a:t>
            </a:r>
          </a:p>
          <a:p>
            <a:pPr marL="0" indent="0" algn="ctr">
              <a:buSzPct val="100000"/>
              <a:buNone/>
            </a:pPr>
            <a:r>
              <a:rPr lang="de-DE" sz="2000" b="1" dirty="0">
                <a:solidFill>
                  <a:srgbClr val="51A1C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How do we help our children to enter the world?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01" y="530883"/>
            <a:ext cx="3857666" cy="1325563"/>
          </a:xfrm>
        </p:spPr>
        <p:txBody>
          <a:bodyPr>
            <a:noAutofit/>
          </a:bodyPr>
          <a:lstStyle/>
          <a:p>
            <a:r>
              <a:rPr lang="de-DE" sz="4000" b="1" dirty="0">
                <a:solidFill>
                  <a:srgbClr val="51A1C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What is Agile </a:t>
            </a:r>
            <a:br>
              <a:rPr lang="de-DE" sz="4000" b="1" dirty="0">
                <a:solidFill>
                  <a:srgbClr val="51A1C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de-DE" sz="4000" b="1" dirty="0">
                <a:solidFill>
                  <a:srgbClr val="51A1C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Parenting?</a:t>
            </a:r>
          </a:p>
        </p:txBody>
      </p:sp>
      <p:pic>
        <p:nvPicPr>
          <p:cNvPr id="7" name="Imagen 6" descr="logo agile parenting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49" y="5726008"/>
            <a:ext cx="3335509" cy="11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F3B4D550-AB2B-4DF8-97B4-700DE1A03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 t="15069" r="24188" b="8943"/>
          <a:stretch/>
        </p:blipFill>
        <p:spPr>
          <a:xfrm>
            <a:off x="0" y="-128278"/>
            <a:ext cx="9315037" cy="69862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798113" y="2206161"/>
            <a:ext cx="5093187" cy="54780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ARROWS-02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679">
            <a:off x="3918171" y="1256858"/>
            <a:ext cx="6763274" cy="708851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62936" y="4040720"/>
            <a:ext cx="23336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>
                <a:solidFill>
                  <a:srgbClr val="DFA839"/>
                </a:solidFill>
              </a:rPr>
              <a:t>Agile Kids</a:t>
            </a:r>
          </a:p>
          <a:p>
            <a:pPr algn="ctr"/>
            <a:r>
              <a:rPr lang="es-ES" sz="4000" dirty="0">
                <a:solidFill>
                  <a:srgbClr val="DFA839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238131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ARROW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60">
            <a:off x="644323" y="-89799"/>
            <a:ext cx="2373399" cy="259415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871" y="478008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7F7F7F"/>
                </a:solidFill>
                <a:latin typeface="Arial"/>
                <a:cs typeface="Arial"/>
              </a:rPr>
              <a:t>Happy Family Equation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899395" y="1581946"/>
            <a:ext cx="50547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7F7F7F"/>
                </a:solidFill>
                <a:latin typeface="Arial" panose="020B0604020202020204" pitchFamily="34" charset="0"/>
              </a:rPr>
              <a:t>We follow our happy family equation with a playful, open and practical approach by applying our experience learning method</a:t>
            </a:r>
            <a:endParaRPr lang="de-DE" sz="1400" dirty="0">
              <a:solidFill>
                <a:srgbClr val="7F7F7F"/>
              </a:solidFill>
            </a:endParaRPr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32052497-4A64-47A3-8E46-B051CBCA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5" t="40319" r="24326" b="50706"/>
          <a:stretch/>
        </p:blipFill>
        <p:spPr>
          <a:xfrm>
            <a:off x="2460883" y="2845267"/>
            <a:ext cx="4824093" cy="575462"/>
          </a:xfrm>
          <a:prstGeom prst="rect">
            <a:avLst/>
          </a:prstGeom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5650A7DF-B6FC-4771-AECD-B961FB55EF84}"/>
              </a:ext>
            </a:extLst>
          </p:cNvPr>
          <p:cNvSpPr txBox="1"/>
          <p:nvPr/>
        </p:nvSpPr>
        <p:spPr>
          <a:xfrm>
            <a:off x="2698709" y="3965365"/>
            <a:ext cx="4348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baseline="0" dirty="0">
                <a:solidFill>
                  <a:srgbClr val="6FAC46"/>
                </a:solidFill>
                <a:latin typeface="Calibri" panose="020F0502020204030204" pitchFamily="34" charset="0"/>
              </a:rPr>
              <a:t>Mindset</a:t>
            </a:r>
            <a:r>
              <a:rPr lang="en-US" b="1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</a:rPr>
              <a:t>W</a:t>
            </a:r>
            <a:r>
              <a:rPr lang="en-US" b="0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e help to build up an eco-system</a:t>
            </a:r>
          </a:p>
          <a:p>
            <a:r>
              <a:rPr lang="en-US" dirty="0">
                <a:solidFill>
                  <a:srgbClr val="7F7F7F"/>
                </a:solidFill>
                <a:latin typeface="Calibri" panose="020F0502020204030204" pitchFamily="34" charset="0"/>
              </a:rPr>
              <a:t>                 </a:t>
            </a:r>
            <a:r>
              <a:rPr lang="en-US" b="0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of family environment</a:t>
            </a:r>
          </a:p>
        </p:txBody>
      </p:sp>
      <p:sp>
        <p:nvSpPr>
          <p:cNvPr id="13" name="Textfeld 10">
            <a:extLst>
              <a:ext uri="{FF2B5EF4-FFF2-40B4-BE49-F238E27FC236}">
                <a16:creationId xmlns:a16="http://schemas.microsoft.com/office/drawing/2014/main" id="{D5A7C3B4-51C4-4C89-A4C3-209B4BEF49F8}"/>
              </a:ext>
            </a:extLst>
          </p:cNvPr>
          <p:cNvSpPr txBox="1"/>
          <p:nvPr/>
        </p:nvSpPr>
        <p:spPr>
          <a:xfrm>
            <a:off x="2805697" y="4844773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baseline="0" dirty="0">
                <a:solidFill>
                  <a:srgbClr val="6F2F9F"/>
                </a:solidFill>
                <a:latin typeface="Calibri" panose="020F0502020204030204" pitchFamily="34" charset="0"/>
              </a:rPr>
              <a:t>Knowledge</a:t>
            </a:r>
            <a:r>
              <a:rPr lang="en-US" b="1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: </a:t>
            </a:r>
            <a:r>
              <a:rPr lang="en-US" b="0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get to know the theory about </a:t>
            </a:r>
          </a:p>
        </p:txBody>
      </p:sp>
      <p:sp>
        <p:nvSpPr>
          <p:cNvPr id="14" name="Textfeld 11">
            <a:extLst>
              <a:ext uri="{FF2B5EF4-FFF2-40B4-BE49-F238E27FC236}">
                <a16:creationId xmlns:a16="http://schemas.microsoft.com/office/drawing/2014/main" id="{58A5F38B-6D97-4322-AAB1-4BBB2DDF4D61}"/>
              </a:ext>
            </a:extLst>
          </p:cNvPr>
          <p:cNvSpPr txBox="1"/>
          <p:nvPr/>
        </p:nvSpPr>
        <p:spPr>
          <a:xfrm>
            <a:off x="2972315" y="5728245"/>
            <a:ext cx="380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u="none" strike="noStrike" baseline="0" dirty="0">
                <a:solidFill>
                  <a:srgbClr val="EC7C30"/>
                </a:solidFill>
                <a:latin typeface="Calibri" panose="020F0502020204030204" pitchFamily="34" charset="0"/>
              </a:rPr>
              <a:t>Tools</a:t>
            </a:r>
            <a:r>
              <a:rPr lang="en-US" b="0" i="0" u="none" strike="noStrike" baseline="0" dirty="0">
                <a:solidFill>
                  <a:srgbClr val="7F7F7F"/>
                </a:solidFill>
                <a:latin typeface="Calibri" panose="020F0502020204030204" pitchFamily="34" charset="0"/>
              </a:rPr>
              <a:t>: help to bridge theory to real life </a:t>
            </a:r>
            <a:endParaRPr lang="de-DE" dirty="0">
              <a:solidFill>
                <a:srgbClr val="7F7F7F"/>
              </a:solidFill>
            </a:endParaRPr>
          </a:p>
        </p:txBody>
      </p:sp>
      <p:pic>
        <p:nvPicPr>
          <p:cNvPr id="17" name="Imagen 16" descr="icon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58" y="3819806"/>
            <a:ext cx="603252" cy="640107"/>
          </a:xfrm>
          <a:prstGeom prst="rect">
            <a:avLst/>
          </a:prstGeom>
        </p:spPr>
      </p:pic>
      <p:pic>
        <p:nvPicPr>
          <p:cNvPr id="18" name="Imagen 17" descr="icon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79" y="4665156"/>
            <a:ext cx="571544" cy="773782"/>
          </a:xfrm>
          <a:prstGeom prst="rect">
            <a:avLst/>
          </a:prstGeom>
        </p:spPr>
      </p:pic>
      <p:pic>
        <p:nvPicPr>
          <p:cNvPr id="19" name="Imagen 18" descr="icono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92" y="5511810"/>
            <a:ext cx="983216" cy="932184"/>
          </a:xfrm>
          <a:prstGeom prst="rect">
            <a:avLst/>
          </a:prstGeom>
        </p:spPr>
      </p:pic>
      <p:pic>
        <p:nvPicPr>
          <p:cNvPr id="20" name="Imagen 19" descr="logo agile parenting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5" y="5926390"/>
            <a:ext cx="2734363" cy="91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9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ARROWS-02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679">
            <a:off x="3288037" y="598432"/>
            <a:ext cx="6158629" cy="6454789"/>
          </a:xfrm>
          <a:prstGeom prst="rect">
            <a:avLst/>
          </a:prstGeom>
        </p:spPr>
      </p:pic>
      <p:pic>
        <p:nvPicPr>
          <p:cNvPr id="5" name="Imagen 4" descr="fot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99" y="1364047"/>
            <a:ext cx="5019033" cy="495067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518" y="89796"/>
            <a:ext cx="7274942" cy="132556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DFA839"/>
                </a:solidFill>
              </a:rPr>
              <a:t>Agile Kids Workshop Experience Agile</a:t>
            </a:r>
            <a:br>
              <a:rPr lang="en-US" sz="3200" b="1" dirty="0">
                <a:solidFill>
                  <a:srgbClr val="DFA839"/>
                </a:solidFill>
              </a:rPr>
            </a:br>
            <a:r>
              <a:rPr lang="en-US" sz="3200" b="1" dirty="0">
                <a:solidFill>
                  <a:srgbClr val="DFA839"/>
                </a:solidFill>
              </a:rPr>
              <a:t>with Sophie &amp; Wang Man! </a:t>
            </a:r>
            <a:endParaRPr lang="de-DE" sz="3200" b="1" dirty="0">
              <a:solidFill>
                <a:srgbClr val="DFA839"/>
              </a:solidFill>
            </a:endParaRP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EAF16C0A-BA4B-4E77-9D9B-BCFBE42A6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40" y="1611188"/>
            <a:ext cx="3966926" cy="4684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Agenda</a:t>
            </a:r>
            <a:endParaRPr lang="de-DE" sz="2000" b="0" i="0" u="none" strike="noStrike" baseline="0" dirty="0">
              <a:solidFill>
                <a:srgbClr val="595959"/>
              </a:solidFill>
              <a:latin typeface="Calibri" panose="020F0502020204030204" pitchFamily="34" charset="0"/>
            </a:endParaRPr>
          </a:p>
          <a:p>
            <a:pPr>
              <a:buSzPct val="100000"/>
              <a:buBlip>
                <a:blip r:embed="rId4"/>
              </a:buBlip>
            </a:pPr>
            <a:r>
              <a:rPr lang="en-US" sz="1600" b="1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14:00 –14:15:</a:t>
            </a:r>
            <a:r>
              <a:rPr lang="en-US" sz="1600" b="0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 </a:t>
            </a:r>
          </a:p>
          <a:p>
            <a:pPr marL="0" indent="0">
              <a:buSzPct val="100000"/>
              <a:buNone/>
            </a:pPr>
            <a:r>
              <a:rPr lang="en-US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Welcome &amp; Ice Breaking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US" sz="1600" b="1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14:15 –14:35: </a:t>
            </a:r>
          </a:p>
          <a:p>
            <a:pPr marL="0" indent="0">
              <a:buSzPct val="100000"/>
              <a:buNone/>
            </a:pPr>
            <a:r>
              <a:rPr lang="en-US" sz="16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Embrace Future, Embrace Uncertainty                  – Intro to the World of Agile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US" sz="1600" b="1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14:35 –15:00:</a:t>
            </a:r>
          </a:p>
          <a:p>
            <a:pPr marL="0" indent="0">
              <a:buSzPct val="100000"/>
              <a:buNone/>
            </a:pPr>
            <a:r>
              <a:rPr lang="en-US" sz="16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 Agile Game                                                                 – Experience the Power of Agility 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US" sz="1600" b="1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15:00 –15:45: </a:t>
            </a:r>
          </a:p>
          <a:p>
            <a:pPr marL="0" indent="0">
              <a:buSzPct val="100000"/>
              <a:buNone/>
            </a:pPr>
            <a:r>
              <a:rPr lang="en-US" sz="16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Agile Parenting Power Tool Intro                              – Family Challenge Board </a:t>
            </a:r>
          </a:p>
          <a:p>
            <a:pPr>
              <a:buSzPct val="100000"/>
              <a:buBlip>
                <a:blip r:embed="rId4"/>
              </a:buBlip>
            </a:pPr>
            <a:r>
              <a:rPr lang="de-DE" sz="1600" b="1" i="0" u="sng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15:45 –16:00:</a:t>
            </a:r>
          </a:p>
          <a:p>
            <a:pPr marL="0" indent="0">
              <a:buSzPct val="100000"/>
              <a:buNone/>
            </a:pPr>
            <a:r>
              <a:rPr lang="de-DE" sz="16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Feedback &amp; Closing</a:t>
            </a:r>
            <a:endParaRPr lang="de-DE" sz="1600" dirty="0">
              <a:solidFill>
                <a:srgbClr val="595959"/>
              </a:solidFill>
            </a:endParaRPr>
          </a:p>
        </p:txBody>
      </p:sp>
      <p:pic>
        <p:nvPicPr>
          <p:cNvPr id="14" name="Imagen 13" descr="ARROWS-02.png"/>
          <p:cNvPicPr>
            <a:picLocks noChangeAspect="1"/>
          </p:cNvPicPr>
          <p:nvPr/>
        </p:nvPicPr>
        <p:blipFill>
          <a:blip r:embed="rId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7679">
            <a:off x="3300865" y="598430"/>
            <a:ext cx="6158629" cy="6454789"/>
          </a:xfrm>
          <a:prstGeom prst="rect">
            <a:avLst/>
          </a:prstGeom>
        </p:spPr>
      </p:pic>
      <p:pic>
        <p:nvPicPr>
          <p:cNvPr id="16" name="Imagen 15" descr="logo agile parenting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8800"/>
            <a:ext cx="3335509" cy="11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92EF61EF-D437-43B0-9293-7DDBC8A7C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27" t="37777" r="37370" b="22084"/>
          <a:stretch/>
        </p:blipFill>
        <p:spPr>
          <a:xfrm>
            <a:off x="0" y="-6882"/>
            <a:ext cx="9262670" cy="6914790"/>
          </a:xfrm>
          <a:prstGeom prst="rect">
            <a:avLst/>
          </a:prstGeom>
        </p:spPr>
      </p:pic>
      <p:pic>
        <p:nvPicPr>
          <p:cNvPr id="8" name="Imagen 7" descr="ARROWS-01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60">
            <a:off x="-358760" y="1871155"/>
            <a:ext cx="4993794" cy="545828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84875" y="2785414"/>
            <a:ext cx="3463879" cy="34638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943" y="4739356"/>
            <a:ext cx="7051747" cy="1325563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Tool: Family </a:t>
            </a:r>
            <a:br>
              <a:rPr lang="de-DE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de-DE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Challenge Board!</a:t>
            </a:r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de-DE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feld 8">
            <a:extLst>
              <a:ext uri="{FF2B5EF4-FFF2-40B4-BE49-F238E27FC236}">
                <a16:creationId xmlns:a16="http://schemas.microsoft.com/office/drawing/2014/main" id="{9EAAF2E0-192F-4B67-BC7D-ED388AD08EAF}"/>
              </a:ext>
            </a:extLst>
          </p:cNvPr>
          <p:cNvSpPr txBox="1"/>
          <p:nvPr/>
        </p:nvSpPr>
        <p:spPr>
          <a:xfrm>
            <a:off x="230924" y="3258224"/>
            <a:ext cx="3764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One Family</a:t>
            </a:r>
          </a:p>
          <a:p>
            <a:pPr algn="ctr"/>
            <a:r>
              <a:rPr lang="en-US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One Week 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</a:t>
            </a:r>
            <a:r>
              <a:rPr lang="en-US" sz="24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ne Challenge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21C5FF"/>
                </a:solidFill>
                <a:latin typeface="Calibri" panose="020F0502020204030204" pitchFamily="34" charset="0"/>
              </a:rPr>
              <a:t>Each of us gets 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21C5FF"/>
                </a:solidFill>
                <a:latin typeface="Calibri" panose="020F0502020204030204" pitchFamily="34" charset="0"/>
              </a:rPr>
              <a:t>a grip on a </a:t>
            </a:r>
          </a:p>
          <a:p>
            <a:pPr algn="ctr"/>
            <a:r>
              <a:rPr lang="en-US" sz="2400" b="0" i="0" u="none" strike="noStrike" baseline="0" dirty="0">
                <a:solidFill>
                  <a:srgbClr val="21C5FF"/>
                </a:solidFill>
                <a:latin typeface="Calibri" panose="020F0502020204030204" pitchFamily="34" charset="0"/>
              </a:rPr>
              <a:t>bad habit!</a:t>
            </a:r>
            <a:endParaRPr lang="de-DE" sz="2400" dirty="0">
              <a:solidFill>
                <a:srgbClr val="21C5FF"/>
              </a:solidFill>
            </a:endParaRPr>
          </a:p>
        </p:txBody>
      </p:sp>
      <p:pic>
        <p:nvPicPr>
          <p:cNvPr id="12" name="Imagen 11" descr="ARROWS-01.png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2660">
            <a:off x="-371589" y="1883975"/>
            <a:ext cx="4993794" cy="5458282"/>
          </a:xfrm>
          <a:prstGeom prst="rect">
            <a:avLst/>
          </a:prstGeom>
        </p:spPr>
      </p:pic>
      <p:pic>
        <p:nvPicPr>
          <p:cNvPr id="13" name="Imagen 12" descr="logo agile parenting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1" y="5951557"/>
            <a:ext cx="2812794" cy="93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2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ptura de pantalla 2022-02-21 a la(s) 11.26.33 p. 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51" y="-24119"/>
            <a:ext cx="5760303" cy="5860193"/>
          </a:xfrm>
          <a:prstGeom prst="rect">
            <a:avLst/>
          </a:prstGeom>
        </p:spPr>
      </p:pic>
      <p:pic>
        <p:nvPicPr>
          <p:cNvPr id="13" name="Imagen 12" descr="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05"/>
            <a:ext cx="7107367" cy="6935605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E510916-DB1D-4938-81AC-92A9CB71D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" y="1343629"/>
            <a:ext cx="3710850" cy="4351338"/>
          </a:xfrm>
        </p:spPr>
        <p:txBody>
          <a:bodyPr>
            <a:noAutofit/>
          </a:bodyPr>
          <a:lstStyle/>
          <a:p>
            <a:pPr algn="just">
              <a:buSzPct val="100000"/>
              <a:buBlip>
                <a:blip r:embed="rId4"/>
              </a:buBlip>
            </a:pPr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names are Brigitte, Wang Man and Xiaoman and we share </a:t>
            </a:r>
            <a:r>
              <a:rPr lang="de-DE" sz="1500" b="1" dirty="0">
                <a:solidFill>
                  <a:srgbClr val="59178C"/>
                </a:solidFill>
              </a:rPr>
              <a:t>ONE idea</a:t>
            </a:r>
            <a:r>
              <a:rPr lang="de-DE" sz="1500" dirty="0">
                <a:solidFill>
                  <a:srgbClr val="59178C"/>
                </a:solidFill>
              </a:rPr>
              <a:t>:                </a:t>
            </a:r>
            <a:r>
              <a:rPr lang="de-DE" sz="1500" b="1" u="sng" dirty="0">
                <a:solidFill>
                  <a:srgbClr val="59178C"/>
                </a:solidFill>
              </a:rPr>
              <a:t>Agile Parenting.</a:t>
            </a:r>
          </a:p>
          <a:p>
            <a:pPr algn="just">
              <a:buSzPct val="100000"/>
              <a:buBlip>
                <a:blip r:embed="rId4"/>
              </a:buBlip>
            </a:pPr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live in Europe and in China.</a:t>
            </a:r>
          </a:p>
          <a:p>
            <a:pPr algn="just">
              <a:buSzPct val="100000"/>
              <a:buBlip>
                <a:blip r:embed="rId4"/>
              </a:buBlip>
            </a:pPr>
            <a:endParaRPr lang="de-DE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SzPct val="100000"/>
              <a:buBlip>
                <a:blip r:embed="rId4"/>
              </a:buBlip>
            </a:pPr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are entrepreneurs, curators and management consultants. And many other things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our clients and we love our jobs because they let us grow to our full potential and explore life. </a:t>
            </a:r>
          </a:p>
          <a:p>
            <a:pPr algn="just">
              <a:buSzPct val="100000"/>
              <a:buBlip>
                <a:blip r:embed="rId4"/>
              </a:buBlip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SzPct val="100000"/>
              <a:buBlip>
                <a:blip r:embed="rId4"/>
              </a:buBlip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</a:t>
            </a:r>
            <a:r>
              <a:rPr lang="en-US" sz="15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love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our friends, family and most of all our kids - who are th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</a:t>
            </a:r>
            <a:r>
              <a:rPr lang="en-US" sz="1500" b="1" u="sng" dirty="0">
                <a:solidFill>
                  <a:srgbClr val="59178C"/>
                </a:solidFill>
              </a:rPr>
              <a:t>most gifted, beautiful</a:t>
            </a:r>
            <a:r>
              <a:rPr lang="en-US" sz="1500" b="1" dirty="0">
                <a:solidFill>
                  <a:srgbClr val="59178C"/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1500" b="1" u="sng" dirty="0">
                <a:solidFill>
                  <a:srgbClr val="59178C"/>
                </a:solidFill>
              </a:rPr>
              <a:t>adorable</a:t>
            </a:r>
            <a:r>
              <a:rPr lang="en-US" sz="1500" dirty="0">
                <a:solidFill>
                  <a:srgbClr val="59178C"/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children in the world.</a:t>
            </a:r>
          </a:p>
          <a:p>
            <a:pPr algn="just">
              <a:buSzPct val="100000"/>
              <a:buBlip>
                <a:blip r:embed="rId4"/>
              </a:buBlip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SzPct val="100000"/>
              <a:buBlip>
                <a:blip r:embed="rId4"/>
              </a:buBlip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2020, we had this inspiration about </a:t>
            </a:r>
            <a:r>
              <a:rPr lang="en-US" sz="1500" b="1" u="sng" dirty="0">
                <a:solidFill>
                  <a:srgbClr val="59178C"/>
                </a:solidFill>
              </a:rPr>
              <a:t>Agile Parenting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started to experiment with agile tools and methods, and build up communities for parents to share their stories! </a:t>
            </a:r>
            <a:r>
              <a:rPr lang="de-DE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485E65E-7CD4-4AAF-9CAB-82F7AA77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6992" y="38484"/>
            <a:ext cx="7937936" cy="1325563"/>
          </a:xfrm>
        </p:spPr>
        <p:txBody>
          <a:bodyPr>
            <a:normAutofit/>
          </a:bodyPr>
          <a:lstStyle/>
          <a:p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3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FRIENDS,</a:t>
            </a:r>
            <a:b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CONTINENTS, </a:t>
            </a:r>
            <a:r>
              <a:rPr lang="de-DE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</a:t>
            </a:r>
            <a:r>
              <a:rPr lang="de-DE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IDEA!</a:t>
            </a:r>
          </a:p>
        </p:txBody>
      </p:sp>
      <p:pic>
        <p:nvPicPr>
          <p:cNvPr id="9" name="Imagen 8" descr="logo agile parenting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08" y="5836074"/>
            <a:ext cx="3159244" cy="10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6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</Words>
  <Application>Microsoft Office PowerPoint</Application>
  <PresentationFormat>Bildschirmpräsentation (4:3)</PresentationFormat>
  <Paragraphs>55</Paragraphs>
  <Slides>10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de Office</vt:lpstr>
      <vt:lpstr>Agile  Kids  Workshop</vt:lpstr>
      <vt:lpstr>PowerPoint-Präsentation</vt:lpstr>
      <vt:lpstr>What is Agile  Parenting?</vt:lpstr>
      <vt:lpstr>What is Agile  Parenting?</vt:lpstr>
      <vt:lpstr>PowerPoint-Präsentation</vt:lpstr>
      <vt:lpstr>Happy Family Equation</vt:lpstr>
      <vt:lpstr>Agile Kids Workshop Experience Agile with Sophie &amp; Wang Man! </vt:lpstr>
      <vt:lpstr>Tool: Family  Challenge Board! </vt:lpstr>
      <vt:lpstr>3 FRIENDS,  2 CONTINENTS, 1 IDEA!</vt:lpstr>
      <vt:lpstr>Agile Kids Workshop Experience  Agile with Sophie &amp; Wang Man!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Agile Kids  Workshop</dc:title>
  <dc:creator>Sarah Gutierrez De Piñares</dc:creator>
  <cp:lastModifiedBy>Brigitte Neumann</cp:lastModifiedBy>
  <cp:revision>39</cp:revision>
  <dcterms:created xsi:type="dcterms:W3CDTF">2022-02-22T00:24:43Z</dcterms:created>
  <dcterms:modified xsi:type="dcterms:W3CDTF">2022-02-23T14:01:54Z</dcterms:modified>
</cp:coreProperties>
</file>